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8" r:id="rId2"/>
    <p:sldId id="260" r:id="rId3"/>
    <p:sldId id="284" r:id="rId4"/>
    <p:sldId id="305" r:id="rId5"/>
    <p:sldId id="309" r:id="rId6"/>
    <p:sldId id="315" r:id="rId7"/>
    <p:sldId id="301" r:id="rId8"/>
    <p:sldId id="321" r:id="rId9"/>
    <p:sldId id="340" r:id="rId10"/>
    <p:sldId id="317" r:id="rId11"/>
    <p:sldId id="310" r:id="rId12"/>
    <p:sldId id="328" r:id="rId13"/>
    <p:sldId id="312" r:id="rId14"/>
    <p:sldId id="336" r:id="rId15"/>
    <p:sldId id="320" r:id="rId16"/>
    <p:sldId id="339" r:id="rId17"/>
    <p:sldId id="313" r:id="rId18"/>
    <p:sldId id="314" r:id="rId19"/>
    <p:sldId id="316" r:id="rId20"/>
    <p:sldId id="278" r:id="rId21"/>
  </p:sldIdLst>
  <p:sldSz cx="9144000" cy="6858000" type="screen4x3"/>
  <p:notesSz cx="6858000" cy="9144000"/>
  <p:embeddedFontLst>
    <p:embeddedFont>
      <p:font typeface="돋움" panose="020B0600000101010101" pitchFamily="34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나눔명조" panose="02020603020101020101" pitchFamily="18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Nanum Gothic" panose="020D0604000000000000" pitchFamily="34" charset="-127"/>
      <p:regular r:id="rId34"/>
      <p:bold r:id="rId35"/>
    </p:embeddedFont>
    <p:embeddedFont>
      <p:font typeface="Nanum Gothic ExtraBold" panose="020D0604000000000000" pitchFamily="34" charset="-127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81403"/>
  </p:normalViewPr>
  <p:slideViewPr>
    <p:cSldViewPr snapToGrid="0" showGuides="1">
      <p:cViewPr>
        <p:scale>
          <a:sx n="166" d="100"/>
          <a:sy n="166" d="100"/>
        </p:scale>
        <p:origin x="5120" y="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55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기존 데이터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파일들의 파일명을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설명들을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설명들을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파일명들과 </a:t>
            </a:r>
            <a:r>
              <a:rPr lang="ko-KR" altLang="en-US" dirty="0" err="1"/>
              <a:t>식별자들</a:t>
            </a:r>
            <a:r>
              <a:rPr lang="en-US" altLang="ko-KR" dirty="0"/>
              <a:t>,</a:t>
            </a:r>
            <a:r>
              <a:rPr lang="ko-KR" altLang="en-US" dirty="0"/>
              <a:t> 파일 설명들을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데이터들을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파일 명들과 설명들을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파일을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누르면 </a:t>
            </a:r>
            <a:r>
              <a:rPr lang="en-US" altLang="ko-KR" dirty="0"/>
              <a:t>Vue</a:t>
            </a:r>
            <a:r>
              <a:rPr lang="ko-KR" altLang="en-US" dirty="0"/>
              <a:t>에서 파일 </a:t>
            </a:r>
            <a:r>
              <a:rPr lang="ko-KR" altLang="en-US" dirty="0" err="1"/>
              <a:t>식별자를</a:t>
            </a:r>
            <a:r>
              <a:rPr lang="ko-KR" altLang="en-US" dirty="0"/>
              <a:t> 저장하고 데이터 선택 페이지를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6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1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상세 데이터 선택 페이지 요청</a:t>
            </a:r>
            <a:endParaRPr lang="en-US" altLang="ko-KR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컬럼명</a:t>
            </a:r>
            <a:r>
              <a:rPr lang="en-US" altLang="ko-KR" dirty="0"/>
              <a:t>,</a:t>
            </a:r>
            <a:r>
              <a:rPr lang="ko-KR" altLang="en-US" dirty="0"/>
              <a:t> 컬럼 설명</a:t>
            </a:r>
            <a:r>
              <a:rPr lang="en-US" altLang="ko-KR" dirty="0"/>
              <a:t>,</a:t>
            </a:r>
            <a:r>
              <a:rPr lang="ko-KR" altLang="en-US" dirty="0"/>
              <a:t> 사용 여부 </a:t>
            </a:r>
            <a:r>
              <a:rPr lang="ko-KR" altLang="en-US" dirty="0" err="1"/>
              <a:t>토글</a:t>
            </a:r>
            <a:r>
              <a:rPr lang="en-US" altLang="ko-KR" dirty="0"/>
              <a:t>,</a:t>
            </a:r>
            <a:r>
              <a:rPr lang="ko-KR" altLang="en-US" dirty="0"/>
              <a:t> 목표 변수 체크 박스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보류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최솟값</a:t>
            </a:r>
            <a:r>
              <a:rPr lang="en-US" altLang="ko-KR" dirty="0"/>
              <a:t>,</a:t>
            </a:r>
            <a:r>
              <a:rPr lang="ko-KR" altLang="en-US" dirty="0"/>
              <a:t> 최대값</a:t>
            </a:r>
            <a:r>
              <a:rPr lang="en-US" altLang="ko-KR" dirty="0"/>
              <a:t>,</a:t>
            </a:r>
            <a:r>
              <a:rPr lang="ko-KR" altLang="en-US" dirty="0"/>
              <a:t> 평균</a:t>
            </a:r>
            <a:r>
              <a:rPr lang="en-US" altLang="ko-KR" dirty="0"/>
              <a:t>,</a:t>
            </a:r>
            <a:r>
              <a:rPr lang="ko-KR" altLang="en-US" dirty="0"/>
              <a:t> 표준편차</a:t>
            </a:r>
            <a:r>
              <a:rPr lang="en-US" altLang="ko-KR" dirty="0"/>
              <a:t>)</a:t>
            </a:r>
            <a:r>
              <a:rPr lang="ko-KR" altLang="en-US" dirty="0"/>
              <a:t> 들을 표시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해당 파일의 컬럼 정보</a:t>
            </a:r>
            <a:r>
              <a:rPr lang="en-US" altLang="ko-KR" dirty="0"/>
              <a:t>(</a:t>
            </a:r>
            <a:r>
              <a:rPr lang="ko-KR" altLang="en-US" dirty="0" err="1"/>
              <a:t>컬럼명</a:t>
            </a:r>
            <a:r>
              <a:rPr lang="en-US" altLang="ko-KR" dirty="0"/>
              <a:t>,</a:t>
            </a:r>
            <a:r>
              <a:rPr lang="ko-KR" altLang="en-US" dirty="0"/>
              <a:t> 설명</a:t>
            </a:r>
            <a:r>
              <a:rPr lang="en-US" altLang="ko-KR" dirty="0"/>
              <a:t>,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들을 조회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컬럼 정보들을 조회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조회 요청을 처리하고 </a:t>
            </a:r>
            <a:r>
              <a:rPr lang="en-US" altLang="ko-KR" dirty="0"/>
              <a:t>Spring</a:t>
            </a:r>
            <a:r>
              <a:rPr lang="ko-KR" altLang="en-US" dirty="0"/>
              <a:t>에게 컬럼 정보들을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컬럼 정보들을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컬럼 정보들을 화면에 바인딩한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사용자가 사용할 컬럼과 학습을 목표로 하는 변수를 체크한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다음</a:t>
            </a:r>
            <a:r>
              <a:rPr lang="en-US" altLang="ko-KR" dirty="0"/>
              <a:t>”</a:t>
            </a:r>
            <a:r>
              <a:rPr lang="ko-KR" altLang="en-US" dirty="0"/>
              <a:t> 버튼을 누르면 사용할 </a:t>
            </a:r>
            <a:r>
              <a:rPr lang="ko-KR" altLang="en-US" dirty="0" err="1"/>
              <a:t>컬럼명들과</a:t>
            </a:r>
            <a:r>
              <a:rPr lang="ko-KR" altLang="en-US" dirty="0"/>
              <a:t> 목표 변수의 </a:t>
            </a:r>
            <a:r>
              <a:rPr lang="ko-KR" altLang="en-US" dirty="0" err="1"/>
              <a:t>컬럼명을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에서 저장하고 학습 방법 선택 페이지를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130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96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사용자가 </a:t>
            </a:r>
            <a:r>
              <a:rPr lang="ko-KR" altLang="en-US" sz="12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수치 </a:t>
            </a:r>
            <a:r>
              <a:rPr lang="en-US" altLang="ko-KR" sz="12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or </a:t>
            </a:r>
            <a:r>
              <a:rPr lang="ko-KR" altLang="en-US" sz="12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이진분류</a:t>
            </a:r>
            <a:r>
              <a:rPr lang="ko-KR" altLang="en-US" sz="12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or</a:t>
            </a:r>
            <a:r>
              <a:rPr lang="ko-KR" altLang="en-US" sz="12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다중분류</a:t>
            </a:r>
            <a:r>
              <a:rPr lang="ko-KR" altLang="en-US" sz="12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예측 선택 페이지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사용자가 선택한 예측 정보를 </a:t>
            </a:r>
            <a:r>
              <a:rPr lang="en-US" altLang="ko-KR" dirty="0"/>
              <a:t>Vue</a:t>
            </a:r>
            <a:r>
              <a:rPr lang="ko-KR" altLang="en-US" dirty="0"/>
              <a:t>에 저장하고 다음 페이지 반환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10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추천 학습 모델 </a:t>
            </a:r>
            <a:r>
              <a:rPr lang="en-US" altLang="ko-KR" dirty="0"/>
              <a:t>or </a:t>
            </a:r>
            <a:r>
              <a:rPr lang="ko-KR" altLang="en-US" dirty="0"/>
              <a:t>모델 </a:t>
            </a:r>
            <a:r>
              <a:rPr lang="ko-KR" altLang="en-US" dirty="0" err="1"/>
              <a:t>커스터마이징</a:t>
            </a:r>
            <a:r>
              <a:rPr lang="ko-KR" altLang="en-US" dirty="0"/>
              <a:t>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＂추천 학습 모델</a:t>
            </a:r>
            <a:r>
              <a:rPr lang="en-US" altLang="ko-KR" dirty="0"/>
              <a:t>”</a:t>
            </a:r>
            <a:r>
              <a:rPr lang="ko-KR" altLang="en-US" dirty="0"/>
              <a:t>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추천 학습 모델 검토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</a:t>
            </a:r>
            <a:r>
              <a:rPr lang="en-US" altLang="ko-KR" dirty="0"/>
              <a:t>“</a:t>
            </a:r>
            <a:r>
              <a:rPr lang="ko-KR" altLang="en-US" dirty="0"/>
              <a:t>모델 </a:t>
            </a:r>
            <a:r>
              <a:rPr lang="ko-KR" altLang="en-US" dirty="0" err="1"/>
              <a:t>커스터마이징</a:t>
            </a:r>
            <a:r>
              <a:rPr lang="en-US" altLang="ko-KR" dirty="0"/>
              <a:t>”</a:t>
            </a:r>
            <a:r>
              <a:rPr lang="ko-KR" altLang="en-US" dirty="0"/>
              <a:t>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레이어 </a:t>
            </a:r>
            <a:r>
              <a:rPr lang="ko-KR" altLang="en-US" dirty="0" err="1"/>
              <a:t>커스터마이징</a:t>
            </a:r>
            <a:r>
              <a:rPr lang="ko-KR" altLang="en-US" dirty="0"/>
              <a:t>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457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사용자가 추천 학습 모델 검토 페이지 요청</a:t>
            </a:r>
          </a:p>
          <a:p>
            <a:pPr marL="0" indent="0">
              <a:buNone/>
            </a:pPr>
            <a:r>
              <a:rPr lang="ko-KR" altLang="en-US" dirty="0"/>
              <a:t>   *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파라미터와</a:t>
            </a:r>
            <a:r>
              <a:rPr lang="ko-KR" altLang="en-US" dirty="0"/>
              <a:t> 레이어 정보들을 보여준다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웹은 </a:t>
            </a:r>
            <a:r>
              <a:rPr lang="en-US" altLang="ko-KR" dirty="0"/>
              <a:t>HTTP </a:t>
            </a:r>
            <a:r>
              <a:rPr lang="ko-KR" altLang="en-US" dirty="0"/>
              <a:t>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Vue</a:t>
            </a:r>
            <a:r>
              <a:rPr lang="ko-KR" altLang="en-US" dirty="0"/>
              <a:t>는 </a:t>
            </a:r>
            <a:r>
              <a:rPr lang="en-US" altLang="ko-KR" dirty="0"/>
              <a:t>Flask</a:t>
            </a:r>
            <a:r>
              <a:rPr lang="ko-KR" altLang="en-US" dirty="0"/>
              <a:t>에게 </a:t>
            </a:r>
            <a:r>
              <a:rPr lang="en-US" altLang="ko-KR" dirty="0"/>
              <a:t>JSON </a:t>
            </a:r>
            <a:r>
              <a:rPr lang="ko-KR" altLang="en-US" dirty="0"/>
              <a:t>형식으로 학습 목표 변수 개수를 전송하고</a:t>
            </a:r>
            <a:r>
              <a:rPr lang="en-US" altLang="ko-KR" dirty="0"/>
              <a:t>, </a:t>
            </a:r>
            <a:r>
              <a:rPr lang="ko-KR" altLang="en-US" dirty="0"/>
              <a:t>추천 학습 모델 구조 및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조회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4. Flask</a:t>
            </a:r>
            <a:r>
              <a:rPr lang="ko-KR" altLang="en-US" dirty="0"/>
              <a:t>는 </a:t>
            </a:r>
            <a:r>
              <a:rPr lang="en-US" altLang="ko-KR" dirty="0"/>
              <a:t>Vue</a:t>
            </a:r>
            <a:r>
              <a:rPr lang="ko-KR" altLang="en-US" dirty="0"/>
              <a:t>로부터 목표 변수 개수를 받아서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모듈을 이용해 학습 목표 변수 개수에 알맞는 기존의 학습 모델을 가져온다</a:t>
            </a:r>
            <a:r>
              <a:rPr lang="en-US" altLang="ko-KR" dirty="0"/>
              <a:t>. </a:t>
            </a:r>
            <a:r>
              <a:rPr lang="ko-KR" altLang="en-US" dirty="0"/>
              <a:t>그 후 해당 모델 정보와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5. Vue</a:t>
            </a:r>
            <a:r>
              <a:rPr lang="ko-KR" altLang="en-US" dirty="0"/>
              <a:t>는 </a:t>
            </a:r>
            <a:r>
              <a:rPr lang="en-US" altLang="ko-KR" dirty="0"/>
              <a:t>Flask</a:t>
            </a:r>
            <a:r>
              <a:rPr lang="ko-KR" altLang="en-US" dirty="0"/>
              <a:t>에게 받은 모델의 </a:t>
            </a:r>
            <a:r>
              <a:rPr lang="ko-KR" altLang="en-US" dirty="0" err="1"/>
              <a:t>식별자를</a:t>
            </a:r>
            <a:r>
              <a:rPr lang="ko-KR" altLang="en-US" dirty="0"/>
              <a:t> 저장하고 모델 정보를 화면에 바인딩한 후 사용자에게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사용자가 “학습” 버튼을 누르면 </a:t>
            </a:r>
            <a:r>
              <a:rPr lang="en-US" altLang="ko-KR" dirty="0"/>
              <a:t>Vue</a:t>
            </a:r>
            <a:r>
              <a:rPr lang="ko-KR" altLang="en-US" dirty="0"/>
              <a:t>에게 모델 학습을 요청한다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Vue</a:t>
            </a:r>
            <a:r>
              <a:rPr lang="ko-KR" altLang="en-US" dirty="0"/>
              <a:t>에 저장되어 있던 파일 </a:t>
            </a:r>
            <a:r>
              <a:rPr lang="ko-KR" altLang="en-US" dirty="0" err="1"/>
              <a:t>식별자와</a:t>
            </a:r>
            <a:r>
              <a:rPr lang="ko-KR" altLang="en-US" dirty="0"/>
              <a:t> 사용할 컬럼</a:t>
            </a:r>
            <a:r>
              <a:rPr lang="en-US" altLang="ko-KR" dirty="0"/>
              <a:t>, </a:t>
            </a:r>
            <a:r>
              <a:rPr lang="ko-KR" altLang="en-US" dirty="0"/>
              <a:t>학습을 목표로 하는 컬럼들을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Spring</a:t>
            </a:r>
            <a:r>
              <a:rPr lang="ko-KR" altLang="en-US" dirty="0"/>
              <a:t>에게 모델 학습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8. 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파일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 파일 경로 조회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9. PostgreSQL</a:t>
            </a:r>
            <a:r>
              <a:rPr lang="ko-KR" altLang="en-US" dirty="0"/>
              <a:t>은 해당 파일 식별자의 파일 경로를 반환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10. Spring</a:t>
            </a:r>
            <a:r>
              <a:rPr lang="ko-KR" altLang="en-US" dirty="0"/>
              <a:t>은 파일 경로와 사용할 컬럼들</a:t>
            </a:r>
            <a:r>
              <a:rPr lang="en-US" altLang="ko-KR" dirty="0"/>
              <a:t>, </a:t>
            </a:r>
            <a:r>
              <a:rPr lang="ko-KR" altLang="en-US" dirty="0"/>
              <a:t>학습을 목표로 하는 컬럼들을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</a:t>
            </a:r>
            <a:r>
              <a:rPr lang="en-US" altLang="ko-KR" dirty="0"/>
              <a:t>Flask</a:t>
            </a:r>
            <a:r>
              <a:rPr lang="ko-KR" altLang="en-US" dirty="0"/>
              <a:t>에게 모델 학습 요청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11. Flask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받은 파일 경로를 통해 파일을 불러오고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ko-KR" altLang="en-US" dirty="0"/>
              <a:t>에게 파일 정보 전달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12. </a:t>
            </a:r>
            <a:r>
              <a:rPr lang="en-US" altLang="ko-KR" dirty="0" err="1"/>
              <a:t>Keras</a:t>
            </a:r>
            <a:r>
              <a:rPr lang="ko-KR" altLang="en-US" dirty="0"/>
              <a:t>는 사용할 컬럼들과 학습 목표 컬럼들을 토대로 데이터를 </a:t>
            </a:r>
            <a:r>
              <a:rPr lang="ko-KR" altLang="en-US" dirty="0" err="1"/>
              <a:t>전처리하고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ko-KR" altLang="en-US" dirty="0" err="1"/>
              <a:t>식별자를</a:t>
            </a:r>
            <a:r>
              <a:rPr lang="ko-KR" altLang="en-US" dirty="0"/>
              <a:t> 통해 모델을 불러와서 학습 시작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1. </a:t>
            </a:r>
            <a:r>
              <a:rPr lang="ko-KR" altLang="en-US" dirty="0"/>
              <a:t>학습 </a:t>
            </a:r>
            <a:r>
              <a:rPr lang="ko-KR" altLang="en-US" dirty="0" err="1"/>
              <a:t>식별자를</a:t>
            </a:r>
            <a:r>
              <a:rPr lang="ko-KR" altLang="en-US" dirty="0"/>
              <a:t> 생성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모델 구성도를 파일로 저장하고 파일명과 파일 경로 데이터 생성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3. </a:t>
            </a:r>
            <a:r>
              <a:rPr lang="ko-KR" altLang="en-US" dirty="0"/>
              <a:t>적당한 </a:t>
            </a:r>
            <a:r>
              <a:rPr lang="ko-KR" altLang="en-US" dirty="0" err="1"/>
              <a:t>에포크마다</a:t>
            </a:r>
            <a:r>
              <a:rPr lang="ko-KR" altLang="en-US" dirty="0"/>
              <a:t> 모델을 저장하고 모델 저장 경로와 모델 </a:t>
            </a:r>
            <a:r>
              <a:rPr lang="ko-KR" altLang="en-US" dirty="0" err="1"/>
              <a:t>식별자</a:t>
            </a:r>
            <a:r>
              <a:rPr lang="ko-KR" altLang="en-US" dirty="0"/>
              <a:t> 생성하고 학습 </a:t>
            </a:r>
            <a:r>
              <a:rPr lang="ko-KR" altLang="en-US" dirty="0" err="1"/>
              <a:t>히스토리</a:t>
            </a:r>
            <a:r>
              <a:rPr lang="ko-KR" altLang="en-US" dirty="0"/>
              <a:t> 정보를 주기적으로 저장한다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13. </a:t>
            </a:r>
            <a:r>
              <a:rPr lang="ko-KR" altLang="en-US" dirty="0"/>
              <a:t>학습이 시작되면 </a:t>
            </a:r>
            <a:r>
              <a:rPr lang="en-US" altLang="ko-KR" dirty="0"/>
              <a:t>Flask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유저 </a:t>
            </a:r>
            <a:r>
              <a:rPr lang="ko-KR" altLang="en-US" dirty="0" err="1"/>
              <a:t>식별자와</a:t>
            </a:r>
            <a:r>
              <a:rPr lang="ko-KR" altLang="en-US" dirty="0"/>
              <a:t> 학습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모델 구성도 파일명과 </a:t>
            </a:r>
            <a:r>
              <a:rPr lang="ko-KR" altLang="en-US" dirty="0" err="1"/>
              <a:t>파일경로를</a:t>
            </a:r>
            <a:r>
              <a:rPr lang="ko-KR" altLang="en-US" dirty="0"/>
              <a:t> 전송해 학습이 시작됨을 알리고</a:t>
            </a:r>
            <a:r>
              <a:rPr lang="en-US" altLang="ko-KR" dirty="0"/>
              <a:t>, Flask</a:t>
            </a:r>
            <a:r>
              <a:rPr lang="ko-KR" altLang="en-US" dirty="0"/>
              <a:t>는 </a:t>
            </a:r>
            <a:r>
              <a:rPr lang="en-US" altLang="ko-KR" dirty="0" err="1"/>
              <a:t>Keras</a:t>
            </a:r>
            <a:r>
              <a:rPr lang="ko-KR" altLang="en-US" dirty="0"/>
              <a:t>가 적당한 </a:t>
            </a:r>
            <a:r>
              <a:rPr lang="ko-KR" altLang="en-US" dirty="0" err="1"/>
              <a:t>에포크마다</a:t>
            </a:r>
            <a:r>
              <a:rPr lang="ko-KR" altLang="en-US" dirty="0"/>
              <a:t> 모델을 저장할 때 모델 저장 경로와 모델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히스토리</a:t>
            </a:r>
            <a:r>
              <a:rPr lang="ko-KR" altLang="en-US" dirty="0"/>
              <a:t> 정보를 그때 그때 </a:t>
            </a:r>
            <a:r>
              <a:rPr lang="en-US" altLang="ko-KR" dirty="0"/>
              <a:t>Spring</a:t>
            </a:r>
            <a:r>
              <a:rPr lang="ko-KR" altLang="en-US" dirty="0"/>
              <a:t>에게 전송한다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14. Spring</a:t>
            </a:r>
            <a:r>
              <a:rPr lang="ko-KR" altLang="en-US" dirty="0"/>
              <a:t>은 </a:t>
            </a:r>
            <a:r>
              <a:rPr lang="en-US" altLang="ko-KR" dirty="0"/>
              <a:t>Flask</a:t>
            </a:r>
            <a:r>
              <a:rPr lang="ko-KR" altLang="en-US" dirty="0"/>
              <a:t>로부터 받은 유저 </a:t>
            </a:r>
            <a:r>
              <a:rPr lang="ko-KR" altLang="en-US" dirty="0" err="1"/>
              <a:t>식별자를</a:t>
            </a:r>
            <a:r>
              <a:rPr lang="ko-KR" altLang="en-US" dirty="0"/>
              <a:t> 통해 학습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 삽입 요청한다</a:t>
            </a:r>
            <a:r>
              <a:rPr lang="en-US" altLang="ko-KR" dirty="0"/>
              <a:t>. </a:t>
            </a:r>
            <a:r>
              <a:rPr lang="ko-KR" altLang="en-US" dirty="0"/>
              <a:t>그리고 모델 구성도 파일명과 </a:t>
            </a:r>
            <a:r>
              <a:rPr lang="ko-KR" altLang="en-US" dirty="0" err="1"/>
              <a:t>파일경로를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에게 삽입 요청한다</a:t>
            </a:r>
            <a:r>
              <a:rPr lang="en-US" altLang="ko-KR" dirty="0"/>
              <a:t>. </a:t>
            </a:r>
            <a:r>
              <a:rPr lang="ko-KR" altLang="en-US" dirty="0"/>
              <a:t>주기적으로 </a:t>
            </a:r>
            <a:r>
              <a:rPr lang="en-US" altLang="ko-KR" dirty="0"/>
              <a:t>Flask</a:t>
            </a:r>
            <a:r>
              <a:rPr lang="ko-KR" altLang="en-US" dirty="0"/>
              <a:t>로부터 전송되는 학습 </a:t>
            </a:r>
            <a:r>
              <a:rPr lang="ko-KR" altLang="en-US" dirty="0" err="1"/>
              <a:t>식별자와</a:t>
            </a:r>
            <a:r>
              <a:rPr lang="ko-KR" altLang="en-US" dirty="0"/>
              <a:t> 모델 저장 경로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ko-KR" altLang="en-US" dirty="0" err="1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히스토리를</a:t>
            </a:r>
            <a:r>
              <a:rPr lang="ko-KR" altLang="en-US" dirty="0"/>
              <a:t> </a:t>
            </a:r>
            <a:r>
              <a:rPr lang="en-US" altLang="ko-KR" dirty="0"/>
              <a:t>PostgreSQL</a:t>
            </a:r>
            <a:r>
              <a:rPr lang="ko-KR" altLang="en-US" dirty="0"/>
              <a:t>에 삽입 요청한다</a:t>
            </a:r>
            <a:r>
              <a:rPr lang="en-US" altLang="ko-KR" dirty="0"/>
              <a:t>. </a:t>
            </a:r>
            <a:r>
              <a:rPr lang="ko-KR" altLang="en-US" dirty="0"/>
              <a:t>마지막으로 학습 요청 결과 코드를 </a:t>
            </a:r>
            <a:r>
              <a:rPr lang="en-US" altLang="ko-KR" dirty="0"/>
              <a:t>Vue</a:t>
            </a:r>
            <a:r>
              <a:rPr lang="ko-KR" altLang="en-US" dirty="0"/>
              <a:t>에게 전송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15. 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학습이 시작했다는 결과 코드가 오면 학습 진행 현황 페이지를 반환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35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649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362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진행 현황 페이지를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인터넷을 통해 </a:t>
            </a:r>
            <a:r>
              <a:rPr lang="en-US" altLang="ko-KR" dirty="0"/>
              <a:t>Vue</a:t>
            </a:r>
            <a:r>
              <a:rPr lang="ko-KR" altLang="en-US" dirty="0"/>
              <a:t>에게 </a:t>
            </a:r>
            <a:r>
              <a:rPr lang="en-US" altLang="ko-KR" dirty="0"/>
              <a:t>HTTP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학습 </a:t>
            </a:r>
            <a:r>
              <a:rPr lang="ko-KR" altLang="en-US" dirty="0" err="1"/>
              <a:t>식별자를</a:t>
            </a:r>
            <a:r>
              <a:rPr lang="ko-KR" altLang="en-US" dirty="0"/>
              <a:t> </a:t>
            </a:r>
            <a:r>
              <a:rPr lang="en-US" altLang="ko-KR" dirty="0"/>
              <a:t>JSON</a:t>
            </a:r>
            <a:r>
              <a:rPr lang="ko-KR" altLang="en-US" dirty="0"/>
              <a:t> 형식으로 변환해서 </a:t>
            </a:r>
            <a:r>
              <a:rPr lang="en-US" altLang="ko-KR" dirty="0"/>
              <a:t>Spring</a:t>
            </a:r>
            <a:r>
              <a:rPr lang="ko-KR" altLang="en-US" dirty="0"/>
              <a:t>에게 모델 학습 진행 현황 요청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ko-KR" altLang="en-US" dirty="0"/>
              <a:t>학습 진행 현황 페이지는 주기적으로 </a:t>
            </a:r>
            <a:r>
              <a:rPr lang="en-US" altLang="ko-KR" dirty="0"/>
              <a:t>Spring</a:t>
            </a:r>
            <a:r>
              <a:rPr lang="ko-KR" altLang="en-US" dirty="0"/>
              <a:t>에게 모델 학습 진행 현황을 요청해서 페이지의 그래프가 주기적으로 바뀔 수 있도록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/>
              <a:t>Vue</a:t>
            </a:r>
            <a:r>
              <a:rPr lang="ko-KR" altLang="en-US" dirty="0"/>
              <a:t>에게 받은 학습 </a:t>
            </a:r>
            <a:r>
              <a:rPr lang="ko-KR" altLang="en-US" dirty="0" err="1"/>
              <a:t>식별자를</a:t>
            </a:r>
            <a:r>
              <a:rPr lang="ko-KR" altLang="en-US" dirty="0"/>
              <a:t> 통해 </a:t>
            </a:r>
            <a:r>
              <a:rPr lang="en-US" altLang="ko-KR" dirty="0"/>
              <a:t>PostgreSQL</a:t>
            </a:r>
            <a:r>
              <a:rPr lang="ko-KR" altLang="en-US" dirty="0"/>
              <a:t>에 해당 학습 </a:t>
            </a:r>
            <a:r>
              <a:rPr lang="ko-KR" altLang="en-US" dirty="0" err="1"/>
              <a:t>히스토리</a:t>
            </a:r>
            <a:r>
              <a:rPr lang="ko-KR" altLang="en-US" dirty="0"/>
              <a:t> 조회를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해당 학습 식별자의 학습 </a:t>
            </a:r>
            <a:r>
              <a:rPr lang="ko-KR" altLang="en-US" dirty="0" err="1"/>
              <a:t>히스토리를</a:t>
            </a:r>
            <a:r>
              <a:rPr lang="ko-KR" altLang="en-US" dirty="0"/>
              <a:t> 조회하고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학습 </a:t>
            </a:r>
            <a:r>
              <a:rPr lang="ko-KR" altLang="en-US" dirty="0" err="1"/>
              <a:t>히스토리들을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</a:t>
            </a:r>
            <a:r>
              <a:rPr lang="en-US" altLang="ko-KR" dirty="0"/>
              <a:t> Spring</a:t>
            </a:r>
            <a:r>
              <a:rPr lang="ko-KR" altLang="en-US" dirty="0" err="1"/>
              <a:t>으로</a:t>
            </a:r>
            <a:r>
              <a:rPr lang="ko-KR" altLang="en-US" dirty="0"/>
              <a:t> 받은 학습 </a:t>
            </a:r>
            <a:r>
              <a:rPr lang="ko-KR" altLang="en-US" dirty="0" err="1"/>
              <a:t>히스토리들을</a:t>
            </a:r>
            <a:r>
              <a:rPr lang="ko-KR" altLang="en-US" dirty="0"/>
              <a:t> 화면에 바인딩하고 사용자에게 반환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447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비전공자나</a:t>
            </a:r>
            <a:r>
              <a:rPr lang="ko-KR" altLang="en-US" dirty="0"/>
              <a:t> 일반인들이 웹 서버를 통해서 편리한 사용자 인터페이스를 제공받는다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사용자들은 데이터를 삽입하거나 선택해서 학습을 요청하면 러닝 서버가 데이터를 가공하고 머신 러닝을 하게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 서버는 </a:t>
            </a:r>
            <a:r>
              <a:rPr lang="ko-KR" altLang="en-US" dirty="0" err="1"/>
              <a:t>러닝되고</a:t>
            </a:r>
            <a:r>
              <a:rPr lang="ko-KR" altLang="en-US" dirty="0"/>
              <a:t> 있는 상태를 시각화하여 사용자들에게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비전공자이지만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필요한 데이터의 메타 데이터를 </a:t>
            </a:r>
            <a:r>
              <a:rPr lang="en-US" altLang="ko-KR" dirty="0"/>
              <a:t>DB</a:t>
            </a:r>
            <a:r>
              <a:rPr lang="ko-KR" altLang="en-US" dirty="0"/>
              <a:t>로부터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Spring</a:t>
            </a:r>
            <a:r>
              <a:rPr lang="ko-KR" altLang="en-US" dirty="0"/>
              <a:t>은 가져온 메타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Flask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Flask</a:t>
            </a:r>
            <a:r>
              <a:rPr lang="ko-KR" altLang="en-US" dirty="0"/>
              <a:t>는 메타 데이터를 통해 </a:t>
            </a:r>
            <a:r>
              <a:rPr lang="en-US" altLang="ko-KR" dirty="0"/>
              <a:t>NAS</a:t>
            </a:r>
            <a:r>
              <a:rPr lang="ko-KR" altLang="en-US" dirty="0"/>
              <a:t>에 접근해서 파일을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가져온 파일을 </a:t>
            </a:r>
            <a:r>
              <a:rPr lang="en-US" altLang="ko-KR" dirty="0" err="1"/>
              <a:t>Keras</a:t>
            </a:r>
            <a:r>
              <a:rPr lang="ko-KR" altLang="en-US" dirty="0" err="1"/>
              <a:t>를</a:t>
            </a:r>
            <a:r>
              <a:rPr lang="ko-KR" altLang="en-US" dirty="0"/>
              <a:t> 통해서 학습을 시킨다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5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32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55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선택 </a:t>
            </a:r>
            <a:r>
              <a:rPr lang="en-US" altLang="ko-KR" dirty="0"/>
              <a:t>or </a:t>
            </a:r>
            <a:r>
              <a:rPr lang="ko-KR" altLang="en-US" dirty="0"/>
              <a:t>삽입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기존 데이터 선택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기존 데이터 선택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새로운 데이터 삽입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새로운 데이터 삽입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938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데이터 선택 </a:t>
            </a:r>
            <a:r>
              <a:rPr lang="en-US" altLang="ko-KR" dirty="0"/>
              <a:t>or </a:t>
            </a:r>
            <a:r>
              <a:rPr lang="ko-KR" altLang="en-US" dirty="0"/>
              <a:t>삽입 선택 페이지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해당 화면 반환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기존 데이터 선택 버튼 클릭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기존 데이터 선택 페이지 반환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사용자가 새로운 데이터 삽입 버튼 클릭</a:t>
            </a:r>
            <a:endParaRPr lang="en-US" altLang="ko-KR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새로운 데이터 삽입 페이지 반환</a:t>
            </a:r>
            <a:endParaRPr lang="en-US" altLang="ko-KR" dirty="0"/>
          </a:p>
          <a:p>
            <a:pPr marL="685800" lvl="1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4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tiff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pn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930896" y="3312576"/>
            <a:ext cx="5282215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</a:t>
            </a:r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200" b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자동화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57474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(UI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6B09C-92FA-5542-B08F-C4662EDED728}"/>
              </a:ext>
            </a:extLst>
          </p:cNvPr>
          <p:cNvGrpSpPr/>
          <p:nvPr/>
        </p:nvGrpSpPr>
        <p:grpSpPr>
          <a:xfrm>
            <a:off x="358395" y="610751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8B1049-1600-4A4F-ACEA-C5F73E15EC8D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2)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기존 데이터 선택 페이지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E1D0DA9-2E77-7F43-993F-AC9814A7DB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A276B7A-1C23-FD40-8814-6AE9E86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25" y="1164081"/>
            <a:ext cx="714074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9145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(API Server)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B00A94-06D1-4442-B9FB-8F22D8CAB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3" y="1321926"/>
            <a:ext cx="4265744" cy="195020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4F23615-FCE5-E846-979C-77B32FF89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75" y="3272128"/>
            <a:ext cx="5161550" cy="315055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32EAAF-829E-F345-AE04-19E071689DE1}"/>
              </a:ext>
            </a:extLst>
          </p:cNvPr>
          <p:cNvGrpSpPr/>
          <p:nvPr/>
        </p:nvGrpSpPr>
        <p:grpSpPr>
          <a:xfrm>
            <a:off x="358395" y="692875"/>
            <a:ext cx="3987362" cy="418576"/>
            <a:chOff x="501783" y="807184"/>
            <a:chExt cx="3987362" cy="4185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4F7FD2-2255-374B-A5D0-7EDF1431DDBA}"/>
                </a:ext>
              </a:extLst>
            </p:cNvPr>
            <p:cNvSpPr txBox="1"/>
            <p:nvPr/>
          </p:nvSpPr>
          <p:spPr>
            <a:xfrm>
              <a:off x="599694" y="807184"/>
              <a:ext cx="3889451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기존 데이터 조회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API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4B2ABE-99A3-B146-BAEB-DA5753DCD621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58483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57474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(UI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712B7E-D750-BE4E-B5F1-684C19C3778B}"/>
              </a:ext>
            </a:extLst>
          </p:cNvPr>
          <p:cNvGrpSpPr/>
          <p:nvPr/>
        </p:nvGrpSpPr>
        <p:grpSpPr>
          <a:xfrm>
            <a:off x="358395" y="591499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5406B8-6671-C049-A910-48A666A4A506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3)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상세 데이터 선택 페이지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FA8C32F-DAD7-5345-80C6-5BBE7ED8CA3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FB08BB9-D600-6241-A160-D1B2B40E9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10" y="1022775"/>
            <a:ext cx="7443177" cy="59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8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9145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(API Server)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B11E4E-BE54-9A4F-82F1-A6AD0D5E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8" y="1612143"/>
            <a:ext cx="3878800" cy="206776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01BA078-0A77-5B4C-845C-510F7878C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28" y="3256957"/>
            <a:ext cx="4692318" cy="320311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81112" y="886212"/>
            <a:ext cx="2380942" cy="418576"/>
            <a:chOff x="501783" y="807184"/>
            <a:chExt cx="2380942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5" y="807184"/>
              <a:ext cx="2283030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상세 데이터 조회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API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301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57474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(UI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9E735B-D678-104F-BF9E-C66ED4760C0E}"/>
              </a:ext>
            </a:extLst>
          </p:cNvPr>
          <p:cNvGrpSpPr/>
          <p:nvPr/>
        </p:nvGrpSpPr>
        <p:grpSpPr>
          <a:xfrm>
            <a:off x="358395" y="625438"/>
            <a:ext cx="5285168" cy="418576"/>
            <a:chOff x="501783" y="807184"/>
            <a:chExt cx="5285168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90CCAC-55F2-6D4A-8CFF-723BD765D3C7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4)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수치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or </a:t>
              </a:r>
              <a:r>
                <a:rPr lang="ko-KR" altLang="en-US" sz="1600" b="1" dirty="0" err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이진분류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or </a:t>
              </a:r>
              <a:r>
                <a:rPr lang="ko-KR" altLang="en-US" sz="1600" b="1" dirty="0" err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다중분류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예측 선택 페이지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50163A1-1F26-894E-A203-6C1C7999620E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7CBACF6-4D54-134F-95CC-1EBB72BA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71" y="927548"/>
            <a:ext cx="7397856" cy="59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2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57474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(UI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982549-30A4-2C4B-A4B5-5687D1A268A5}"/>
              </a:ext>
            </a:extLst>
          </p:cNvPr>
          <p:cNvGrpSpPr/>
          <p:nvPr/>
        </p:nvGrpSpPr>
        <p:grpSpPr>
          <a:xfrm>
            <a:off x="358395" y="615810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85579E-E951-8E4C-95F3-60F7D74EC0B1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5)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추천 학습 모델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or 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모델 </a:t>
              </a:r>
              <a:r>
                <a:rPr lang="ko-KR" altLang="en-US" sz="1600" b="1" dirty="0" err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커스터마이징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선택 페이지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3FA1646-CC1A-9949-ACE0-185DEABCC88C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7979F54-5225-4D40-9DD7-D3D4612F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90" y="1045188"/>
            <a:ext cx="7355818" cy="59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1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57474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(UI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1489B9-8BB9-924C-997A-6A369642FE51}"/>
              </a:ext>
            </a:extLst>
          </p:cNvPr>
          <p:cNvGrpSpPr/>
          <p:nvPr/>
        </p:nvGrpSpPr>
        <p:grpSpPr>
          <a:xfrm>
            <a:off x="358395" y="577309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EA48C1-6B9B-CE4C-8468-88B8CD868321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6)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추천 학습 모델 검토 페이지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D7396A-493B-7E48-9C7C-EFEC863D0161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A657967-C69E-2E49-B6F2-713B0CBD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79" y="1023583"/>
            <a:ext cx="7393439" cy="59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47375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순서도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58395" y="609378"/>
            <a:ext cx="1847478" cy="418576"/>
            <a:chOff x="501783" y="807184"/>
            <a:chExt cx="1847478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5" y="807184"/>
              <a:ext cx="174956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학습 요청 순서도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BF9DE32-466E-6F47-B33C-0BB2C91C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5" y="1140510"/>
            <a:ext cx="8312727" cy="528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8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47375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순서도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58395" y="854475"/>
            <a:ext cx="7249036" cy="418576"/>
            <a:chOff x="501783" y="807184"/>
            <a:chExt cx="7249036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5" y="807184"/>
              <a:ext cx="715112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학습 진행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&amp;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ko-KR" altLang="en-US" sz="1600" b="1" dirty="0" err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히스토리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저장 순서도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D7BF7CF-1D73-4A48-AA9F-BD2553E0D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65" y="1580697"/>
            <a:ext cx="8312727" cy="42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6084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(UI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0142A7-41AC-6443-96AD-543E055A2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57" y="1689728"/>
            <a:ext cx="6106686" cy="434581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A851C7-A3C6-3543-B04D-7BB1041BEC00}"/>
              </a:ext>
            </a:extLst>
          </p:cNvPr>
          <p:cNvGrpSpPr/>
          <p:nvPr/>
        </p:nvGrpSpPr>
        <p:grpSpPr>
          <a:xfrm>
            <a:off x="377249" y="908340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816425-3E5E-1442-9ADB-07863A7D117D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8)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학습 진행 현황 페이지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C91CE23-DBBF-BB49-BFE2-D19AA3C57F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428459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6915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261128" y="2368011"/>
            <a:ext cx="1589801" cy="533400"/>
            <a:chOff x="3279784" y="2105278"/>
            <a:chExt cx="158980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53216" y="233712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1011815" cy="470762"/>
              <a:chOff x="4033274" y="1900402"/>
              <a:chExt cx="101181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118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설계 사양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79861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기능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구성도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2636282" y="3822367"/>
            <a:ext cx="2214647" cy="533400"/>
            <a:chOff x="2848819" y="3161897"/>
            <a:chExt cx="2214647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1661032" cy="470762"/>
              <a:chOff x="4033274" y="1900402"/>
              <a:chExt cx="1661032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6610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진행 사항 </a:t>
                </a:r>
                <a:r>
                  <a:rPr lang="en-US" altLang="ko-KR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계획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030436" y="5393174"/>
            <a:ext cx="1757791" cy="533400"/>
            <a:chOff x="2431078" y="4262945"/>
            <a:chExt cx="1757791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3E810-6B34-9B42-80E4-5DDC22B065F2}"/>
                </a:ext>
              </a:extLst>
            </p:cNvPr>
            <p:cNvSpPr txBox="1"/>
            <p:nvPr/>
          </p:nvSpPr>
          <p:spPr>
            <a:xfrm>
              <a:off x="2984693" y="4274159"/>
              <a:ext cx="1204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중간 결과물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27E8EC-BD60-5546-8ECD-2CB5D2F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057752-8B22-4948-A805-D8EDFBEF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 사양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DD6D061-D9B0-1948-A1D4-ED9F5398EBCC}"/>
              </a:ext>
            </a:extLst>
          </p:cNvPr>
          <p:cNvGrpSpPr/>
          <p:nvPr/>
        </p:nvGrpSpPr>
        <p:grpSpPr>
          <a:xfrm>
            <a:off x="4776493" y="1211242"/>
            <a:ext cx="2060717" cy="3611668"/>
            <a:chOff x="4776493" y="1211242"/>
            <a:chExt cx="2060717" cy="3611668"/>
          </a:xfrm>
        </p:grpSpPr>
        <p:sp>
          <p:nvSpPr>
            <p:cNvPr id="141" name="사각형: 둥근 모서리 60">
              <a:extLst>
                <a:ext uri="{FF2B5EF4-FFF2-40B4-BE49-F238E27FC236}">
                  <a16:creationId xmlns:a16="http://schemas.microsoft.com/office/drawing/2014/main" id="{EC7E6A73-0BF4-B64F-AC73-7AFCB6E3E975}"/>
                </a:ext>
              </a:extLst>
            </p:cNvPr>
            <p:cNvSpPr/>
            <p:nvPr/>
          </p:nvSpPr>
          <p:spPr>
            <a:xfrm>
              <a:off x="4776493" y="1211242"/>
              <a:ext cx="2060717" cy="3611668"/>
            </a:xfrm>
            <a:prstGeom prst="roundRect">
              <a:avLst/>
            </a:prstGeom>
            <a:solidFill>
              <a:srgbClr val="1F7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3F61AE3-A6A6-AC45-BCD5-5D7180E365F1}"/>
                </a:ext>
              </a:extLst>
            </p:cNvPr>
            <p:cNvSpPr txBox="1"/>
            <p:nvPr/>
          </p:nvSpPr>
          <p:spPr>
            <a:xfrm>
              <a:off x="5372278" y="1222565"/>
              <a:ext cx="8691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API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Server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358395" y="703182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기능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FF0DB0-8079-144E-B6AC-D9AFE2175DA6}"/>
              </a:ext>
            </a:extLst>
          </p:cNvPr>
          <p:cNvGrpSpPr/>
          <p:nvPr/>
        </p:nvGrpSpPr>
        <p:grpSpPr>
          <a:xfrm>
            <a:off x="4780517" y="4809336"/>
            <a:ext cx="4121435" cy="1531701"/>
            <a:chOff x="3831221" y="5004778"/>
            <a:chExt cx="4121435" cy="1531701"/>
          </a:xfrm>
        </p:grpSpPr>
        <p:sp>
          <p:nvSpPr>
            <p:cNvPr id="47" name="사각형: 둥근 모서리 60">
              <a:extLst>
                <a:ext uri="{FF2B5EF4-FFF2-40B4-BE49-F238E27FC236}">
                  <a16:creationId xmlns:a16="http://schemas.microsoft.com/office/drawing/2014/main" id="{B7458919-43DC-B249-87DE-C7BB6568C0E2}"/>
                </a:ext>
              </a:extLst>
            </p:cNvPr>
            <p:cNvSpPr/>
            <p:nvPr/>
          </p:nvSpPr>
          <p:spPr>
            <a:xfrm>
              <a:off x="3831221" y="5004778"/>
              <a:ext cx="4121435" cy="153170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12314B-9B92-B24C-907B-FFC30D041324}"/>
                </a:ext>
              </a:extLst>
            </p:cNvPr>
            <p:cNvSpPr txBox="1"/>
            <p:nvPr/>
          </p:nvSpPr>
          <p:spPr>
            <a:xfrm>
              <a:off x="5086806" y="5031017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Storage Server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268F1E8-117C-B74E-89AE-04E062065C05}"/>
                </a:ext>
              </a:extLst>
            </p:cNvPr>
            <p:cNvGrpSpPr/>
            <p:nvPr/>
          </p:nvGrpSpPr>
          <p:grpSpPr>
            <a:xfrm>
              <a:off x="4376894" y="5474466"/>
              <a:ext cx="2947026" cy="945130"/>
              <a:chOff x="4824453" y="5718284"/>
              <a:chExt cx="2947026" cy="945130"/>
            </a:xfrm>
          </p:grpSpPr>
          <p:pic>
            <p:nvPicPr>
              <p:cNvPr id="6" name="그림 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25A0E7A-0731-054F-B2AE-2605B87C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1982" y="5718284"/>
                <a:ext cx="634240" cy="63424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4E4F492-A5B9-B145-9620-EE4CEAC329B3}"/>
                  </a:ext>
                </a:extLst>
              </p:cNvPr>
              <p:cNvSpPr txBox="1"/>
              <p:nvPr/>
            </p:nvSpPr>
            <p:spPr>
              <a:xfrm>
                <a:off x="4824453" y="6375119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학습 데이터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64C4EFB-549C-A640-83C9-9872130D2B6B}"/>
                  </a:ext>
                </a:extLst>
              </p:cNvPr>
              <p:cNvSpPr txBox="1"/>
              <p:nvPr/>
            </p:nvSpPr>
            <p:spPr>
              <a:xfrm>
                <a:off x="6966450" y="6386415"/>
                <a:ext cx="805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모델</a:t>
                </a:r>
              </a:p>
            </p:txBody>
          </p:sp>
        </p:grpSp>
        <p:pic>
          <p:nvPicPr>
            <p:cNvPr id="11" name="그림 10" descr="건물, 창문, 옅은이(가) 표시된 사진&#10;&#10;자동 생성된 설명">
              <a:extLst>
                <a:ext uri="{FF2B5EF4-FFF2-40B4-BE49-F238E27FC236}">
                  <a16:creationId xmlns:a16="http://schemas.microsoft.com/office/drawing/2014/main" id="{C093111C-84D7-2641-80F7-F49C32B6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04286" y="5487390"/>
              <a:ext cx="634241" cy="634241"/>
            </a:xfrm>
            <a:prstGeom prst="rect">
              <a:avLst/>
            </a:prstGeom>
          </p:spPr>
        </p:pic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021141-EE3B-364D-BC72-10D4EA712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5944" y="4809336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653603" y="1197686"/>
            <a:ext cx="2060717" cy="3611649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239564"/>
              <a:chOff x="6292736" y="2666564"/>
              <a:chExt cx="1682037" cy="2239564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785400" y="4570959"/>
                <a:ext cx="617477" cy="33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6837193" y="1211242"/>
            <a:ext cx="2060717" cy="3611661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7283096" y="1230766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75650EF1-6995-464C-AF8F-9C904E9F23AD}"/>
              </a:ext>
            </a:extLst>
          </p:cNvPr>
          <p:cNvGrpSpPr/>
          <p:nvPr/>
        </p:nvGrpSpPr>
        <p:grpSpPr>
          <a:xfrm>
            <a:off x="7504332" y="3453061"/>
            <a:ext cx="767430" cy="903657"/>
            <a:chOff x="4119925" y="1963242"/>
            <a:chExt cx="914400" cy="1249547"/>
          </a:xfrm>
        </p:grpSpPr>
        <p:pic>
          <p:nvPicPr>
            <p:cNvPr id="156" name="그래픽 155" descr="머리 안의 뇌">
              <a:extLst>
                <a:ext uri="{FF2B5EF4-FFF2-40B4-BE49-F238E27FC236}">
                  <a16:creationId xmlns:a16="http://schemas.microsoft.com/office/drawing/2014/main" id="{8B53FF40-FB08-F743-A2B7-4516DC4BC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19925" y="1963242"/>
              <a:ext cx="914400" cy="914400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795CF9-706B-1548-85BE-7FC96E03F1B7}"/>
                </a:ext>
              </a:extLst>
            </p:cNvPr>
            <p:cNvSpPr txBox="1"/>
            <p:nvPr/>
          </p:nvSpPr>
          <p:spPr>
            <a:xfrm>
              <a:off x="4175689" y="2829764"/>
              <a:ext cx="787299" cy="383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딥러닝</a:t>
              </a:r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C075E38-6AFF-2541-B4E1-0A84A3986281}"/>
              </a:ext>
            </a:extLst>
          </p:cNvPr>
          <p:cNvGrpSpPr/>
          <p:nvPr/>
        </p:nvGrpSpPr>
        <p:grpSpPr>
          <a:xfrm>
            <a:off x="7406862" y="2081442"/>
            <a:ext cx="949299" cy="992869"/>
            <a:chOff x="1619350" y="4484688"/>
            <a:chExt cx="949299" cy="992869"/>
          </a:xfrm>
        </p:grpSpPr>
        <p:pic>
          <p:nvPicPr>
            <p:cNvPr id="166" name="그래픽 165" descr="톱니바퀴">
              <a:extLst>
                <a:ext uri="{FF2B5EF4-FFF2-40B4-BE49-F238E27FC236}">
                  <a16:creationId xmlns:a16="http://schemas.microsoft.com/office/drawing/2014/main" id="{4825FC9E-E92A-0D48-8408-0C0286B4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27991" y="4484688"/>
              <a:ext cx="730048" cy="730048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70CF31E-E709-6543-A48A-8BE515C59B7A}"/>
                </a:ext>
              </a:extLst>
            </p:cNvPr>
            <p:cNvSpPr txBox="1"/>
            <p:nvPr/>
          </p:nvSpPr>
          <p:spPr>
            <a:xfrm>
              <a:off x="1619350" y="5200558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 가공</a:t>
              </a:r>
            </a:p>
          </p:txBody>
        </p:sp>
      </p:grp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6566742" y="1662878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6483598" y="4414062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0">
            <a:extLst>
              <a:ext uri="{FF2B5EF4-FFF2-40B4-BE49-F238E27FC236}">
                <a16:creationId xmlns:a16="http://schemas.microsoft.com/office/drawing/2014/main" id="{08147531-951A-004D-95DE-2CA34E3413A1}"/>
              </a:ext>
            </a:extLst>
          </p:cNvPr>
          <p:cNvSpPr/>
          <p:nvPr/>
        </p:nvSpPr>
        <p:spPr>
          <a:xfrm>
            <a:off x="2715768" y="1182354"/>
            <a:ext cx="2060717" cy="36116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D238D3-7919-E242-89C9-763C5758BE52}"/>
              </a:ext>
            </a:extLst>
          </p:cNvPr>
          <p:cNvSpPr txBox="1"/>
          <p:nvPr/>
        </p:nvSpPr>
        <p:spPr>
          <a:xfrm>
            <a:off x="3311553" y="1193677"/>
            <a:ext cx="869149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UI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72" name="그래픽 71" descr="가로 막대형 차트">
            <a:extLst>
              <a:ext uri="{FF2B5EF4-FFF2-40B4-BE49-F238E27FC236}">
                <a16:creationId xmlns:a16="http://schemas.microsoft.com/office/drawing/2014/main" id="{471C41FA-5E4F-8E44-B56C-567094C16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49428" y="3237920"/>
            <a:ext cx="767429" cy="661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6BF127-1CE3-FA4F-9B26-7BD962348689}"/>
              </a:ext>
            </a:extLst>
          </p:cNvPr>
          <p:cNvGrpSpPr/>
          <p:nvPr/>
        </p:nvGrpSpPr>
        <p:grpSpPr>
          <a:xfrm>
            <a:off x="3042087" y="2172182"/>
            <a:ext cx="1382110" cy="793856"/>
            <a:chOff x="3042087" y="2241982"/>
            <a:chExt cx="1382110" cy="79385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AA1EE8B-C1AB-8D43-A652-C024D17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16022" y="2241982"/>
              <a:ext cx="634240" cy="5241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A63AA30-6EAF-0442-A4FB-B15E481A7831}"/>
                </a:ext>
              </a:extLst>
            </p:cNvPr>
            <p:cNvSpPr txBox="1"/>
            <p:nvPr/>
          </p:nvSpPr>
          <p:spPr>
            <a:xfrm>
              <a:off x="3042087" y="2806913"/>
              <a:ext cx="1382110" cy="2289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사용자 인터페이스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8DE8A6-445C-944F-A5CE-BE95C1B83E07}"/>
              </a:ext>
            </a:extLst>
          </p:cNvPr>
          <p:cNvGrpSpPr/>
          <p:nvPr/>
        </p:nvGrpSpPr>
        <p:grpSpPr>
          <a:xfrm>
            <a:off x="3092582" y="3369884"/>
            <a:ext cx="1281120" cy="900332"/>
            <a:chOff x="3092582" y="3230284"/>
            <a:chExt cx="1281120" cy="900332"/>
          </a:xfrm>
        </p:grpSpPr>
        <p:pic>
          <p:nvPicPr>
            <p:cNvPr id="74" name="그래픽 73" descr="가로 막대형 차트">
              <a:extLst>
                <a:ext uri="{FF2B5EF4-FFF2-40B4-BE49-F238E27FC236}">
                  <a16:creationId xmlns:a16="http://schemas.microsoft.com/office/drawing/2014/main" id="{73622CB4-BC49-0C49-9C98-47C0635B8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349428" y="3230284"/>
              <a:ext cx="767429" cy="66128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4170AE-0F44-F045-9FED-AD8D9CB963B9}"/>
                </a:ext>
              </a:extLst>
            </p:cNvPr>
            <p:cNvSpPr txBox="1"/>
            <p:nvPr/>
          </p:nvSpPr>
          <p:spPr>
            <a:xfrm>
              <a:off x="3092582" y="3853617"/>
              <a:ext cx="1281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러닝 상태 시각화</a:t>
              </a:r>
            </a:p>
          </p:txBody>
        </p: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3E487CA-1C0D-BE45-9A5A-E7F646F10940}"/>
              </a:ext>
            </a:extLst>
          </p:cNvPr>
          <p:cNvCxnSpPr>
            <a:cxnSpLocks/>
          </p:cNvCxnSpPr>
          <p:nvPr/>
        </p:nvCxnSpPr>
        <p:spPr>
          <a:xfrm>
            <a:off x="4454599" y="1662878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011B5F0-025C-6244-A26F-FE86CD9C37CF}"/>
              </a:ext>
            </a:extLst>
          </p:cNvPr>
          <p:cNvCxnSpPr>
            <a:cxnSpLocks/>
          </p:cNvCxnSpPr>
          <p:nvPr/>
        </p:nvCxnSpPr>
        <p:spPr>
          <a:xfrm flipH="1">
            <a:off x="4371455" y="4414062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58EFD05-4E1A-D046-9A25-7A54144358C5}"/>
              </a:ext>
            </a:extLst>
          </p:cNvPr>
          <p:cNvCxnSpPr>
            <a:cxnSpLocks/>
          </p:cNvCxnSpPr>
          <p:nvPr/>
        </p:nvCxnSpPr>
        <p:spPr>
          <a:xfrm>
            <a:off x="2369182" y="1662878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B532480-EDC3-2942-BF52-104BA5A36699}"/>
              </a:ext>
            </a:extLst>
          </p:cNvPr>
          <p:cNvCxnSpPr>
            <a:cxnSpLocks/>
          </p:cNvCxnSpPr>
          <p:nvPr/>
        </p:nvCxnSpPr>
        <p:spPr>
          <a:xfrm flipH="1">
            <a:off x="2286038" y="4414062"/>
            <a:ext cx="721153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502EE36-C80E-9048-9536-2FC8BCC1AC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96644" y="4814768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96DEFE-2CDC-DF4E-B4A4-027AA90587B0}"/>
              </a:ext>
            </a:extLst>
          </p:cNvPr>
          <p:cNvGrpSpPr/>
          <p:nvPr/>
        </p:nvGrpSpPr>
        <p:grpSpPr>
          <a:xfrm>
            <a:off x="5404337" y="2116839"/>
            <a:ext cx="805029" cy="926561"/>
            <a:chOff x="5404311" y="2093933"/>
            <a:chExt cx="805029" cy="926561"/>
          </a:xfrm>
        </p:grpSpPr>
        <p:pic>
          <p:nvPicPr>
            <p:cNvPr id="24" name="그림 23" descr="그리기, 표지판이(가) 표시된 사진&#10;&#10;자동 생성된 설명">
              <a:extLst>
                <a:ext uri="{FF2B5EF4-FFF2-40B4-BE49-F238E27FC236}">
                  <a16:creationId xmlns:a16="http://schemas.microsoft.com/office/drawing/2014/main" id="{A24D5F19-883A-6E41-9BC8-74967ED7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153" y="2093933"/>
              <a:ext cx="603345" cy="603345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F974C9-7DAE-DC49-84BF-650A18D83375}"/>
                </a:ext>
              </a:extLst>
            </p:cNvPr>
            <p:cNvSpPr txBox="1"/>
            <p:nvPr/>
          </p:nvSpPr>
          <p:spPr>
            <a:xfrm>
              <a:off x="5404311" y="2743495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요청 처리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89AB92-3D1A-A24A-B80B-3A93B16E9915}"/>
              </a:ext>
            </a:extLst>
          </p:cNvPr>
          <p:cNvGrpSpPr/>
          <p:nvPr/>
        </p:nvGrpSpPr>
        <p:grpSpPr>
          <a:xfrm>
            <a:off x="5281707" y="3471381"/>
            <a:ext cx="1050288" cy="958599"/>
            <a:chOff x="5281707" y="3471381"/>
            <a:chExt cx="1050288" cy="958599"/>
          </a:xfrm>
        </p:grpSpPr>
        <p:pic>
          <p:nvPicPr>
            <p:cNvPr id="26" name="그림 25" descr="그리기, 방이(가) 표시된 사진&#10;&#10;자동 생성된 설명">
              <a:extLst>
                <a:ext uri="{FF2B5EF4-FFF2-40B4-BE49-F238E27FC236}">
                  <a16:creationId xmlns:a16="http://schemas.microsoft.com/office/drawing/2014/main" id="{A74B495B-BDA3-814C-B582-929454900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349" y="3471381"/>
              <a:ext cx="659005" cy="659005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6F9C7F7-D684-0B40-8A85-5E434720DDA3}"/>
                </a:ext>
              </a:extLst>
            </p:cNvPr>
            <p:cNvSpPr txBox="1"/>
            <p:nvPr/>
          </p:nvSpPr>
          <p:spPr>
            <a:xfrm>
              <a:off x="5281707" y="4152981"/>
              <a:ext cx="1050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데이터베이스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 사양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358395" y="752258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226912-98C1-6A4E-94C1-BA9EEEA101AD}"/>
              </a:ext>
            </a:extLst>
          </p:cNvPr>
          <p:cNvGrpSpPr/>
          <p:nvPr/>
        </p:nvGrpSpPr>
        <p:grpSpPr>
          <a:xfrm>
            <a:off x="1954332" y="1143033"/>
            <a:ext cx="6818102" cy="5167450"/>
            <a:chOff x="1337805" y="1316215"/>
            <a:chExt cx="6818102" cy="51674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4442484-C82B-1E48-80B3-FCCE28B465A6}"/>
                </a:ext>
              </a:extLst>
            </p:cNvPr>
            <p:cNvGrpSpPr/>
            <p:nvPr/>
          </p:nvGrpSpPr>
          <p:grpSpPr>
            <a:xfrm>
              <a:off x="3604595" y="4940585"/>
              <a:ext cx="4551311" cy="1543080"/>
              <a:chOff x="3604595" y="4940585"/>
              <a:chExt cx="4551311" cy="1543080"/>
            </a:xfrm>
          </p:grpSpPr>
          <p:sp>
            <p:nvSpPr>
              <p:cNvPr id="76" name="사각형: 둥근 모서리 60">
                <a:extLst>
                  <a:ext uri="{FF2B5EF4-FFF2-40B4-BE49-F238E27FC236}">
                    <a16:creationId xmlns:a16="http://schemas.microsoft.com/office/drawing/2014/main" id="{D8850CEB-8A9C-5842-8510-7051FBFEAE2E}"/>
                  </a:ext>
                </a:extLst>
              </p:cNvPr>
              <p:cNvSpPr/>
              <p:nvPr/>
            </p:nvSpPr>
            <p:spPr>
              <a:xfrm>
                <a:off x="3604595" y="4951964"/>
                <a:ext cx="4551311" cy="1531701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4ABC78-24E7-1A4E-98D3-3DEC0BE2E2F3}"/>
                  </a:ext>
                </a:extLst>
              </p:cNvPr>
              <p:cNvSpPr txBox="1"/>
              <p:nvPr/>
            </p:nvSpPr>
            <p:spPr>
              <a:xfrm>
                <a:off x="5063310" y="4940585"/>
                <a:ext cx="161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Storage Server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857CC61-604B-5D46-B5BD-D328DB8B55E6}"/>
                </a:ext>
              </a:extLst>
            </p:cNvPr>
            <p:cNvGrpSpPr/>
            <p:nvPr/>
          </p:nvGrpSpPr>
          <p:grpSpPr>
            <a:xfrm>
              <a:off x="5871384" y="1328916"/>
              <a:ext cx="2284523" cy="3615900"/>
              <a:chOff x="5782847" y="1051781"/>
              <a:chExt cx="2284523" cy="3615900"/>
            </a:xfrm>
          </p:grpSpPr>
          <p:sp>
            <p:nvSpPr>
              <p:cNvPr id="72" name="사각형: 둥근 모서리 61">
                <a:extLst>
                  <a:ext uri="{FF2B5EF4-FFF2-40B4-BE49-F238E27FC236}">
                    <a16:creationId xmlns:a16="http://schemas.microsoft.com/office/drawing/2014/main" id="{A9DAF3D5-F01E-7341-9AD7-F950DE4A4CAD}"/>
                  </a:ext>
                </a:extLst>
              </p:cNvPr>
              <p:cNvSpPr/>
              <p:nvPr/>
            </p:nvSpPr>
            <p:spPr>
              <a:xfrm>
                <a:off x="5782847" y="1051781"/>
                <a:ext cx="2284523" cy="361590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6B4913F-6494-414D-B937-4ADF8E1F50A8}"/>
                  </a:ext>
                </a:extLst>
              </p:cNvPr>
              <p:cNvSpPr txBox="1"/>
              <p:nvPr/>
            </p:nvSpPr>
            <p:spPr>
              <a:xfrm>
                <a:off x="5959940" y="1080323"/>
                <a:ext cx="19303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Learning Server</a:t>
                </a:r>
                <a:endParaRPr lang="ko-KR" altLang="en-US" sz="2000" b="1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D5295A9-9898-A44B-A94D-639106DF4F13}"/>
                </a:ext>
              </a:extLst>
            </p:cNvPr>
            <p:cNvGrpSpPr/>
            <p:nvPr/>
          </p:nvGrpSpPr>
          <p:grpSpPr>
            <a:xfrm>
              <a:off x="3604595" y="1328916"/>
              <a:ext cx="2266789" cy="3611669"/>
              <a:chOff x="3443401" y="1075827"/>
              <a:chExt cx="2266789" cy="3611669"/>
            </a:xfrm>
          </p:grpSpPr>
          <p:sp>
            <p:nvSpPr>
              <p:cNvPr id="64" name="사각형: 둥근 모서리 60">
                <a:extLst>
                  <a:ext uri="{FF2B5EF4-FFF2-40B4-BE49-F238E27FC236}">
                    <a16:creationId xmlns:a16="http://schemas.microsoft.com/office/drawing/2014/main" id="{C38EC36F-3815-8F42-8073-D11474580825}"/>
                  </a:ext>
                </a:extLst>
              </p:cNvPr>
              <p:cNvSpPr/>
              <p:nvPr/>
            </p:nvSpPr>
            <p:spPr>
              <a:xfrm>
                <a:off x="3443401" y="1075827"/>
                <a:ext cx="2266789" cy="3611669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BDBB311-AA6B-324C-9E45-7C309B795F3B}"/>
                  </a:ext>
                </a:extLst>
              </p:cNvPr>
              <p:cNvSpPr txBox="1"/>
              <p:nvPr/>
            </p:nvSpPr>
            <p:spPr>
              <a:xfrm>
                <a:off x="3504798" y="1094939"/>
                <a:ext cx="2143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API Server</a:t>
                </a:r>
                <a:endParaRPr lang="ko-KR" altLang="en-US" sz="2000" b="1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0737446-FDAE-2C42-A6C8-55E93AEF3DFC}"/>
                </a:ext>
              </a:extLst>
            </p:cNvPr>
            <p:cNvGrpSpPr/>
            <p:nvPr/>
          </p:nvGrpSpPr>
          <p:grpSpPr>
            <a:xfrm>
              <a:off x="1337805" y="1316215"/>
              <a:ext cx="2266789" cy="3611669"/>
              <a:chOff x="3443401" y="1075827"/>
              <a:chExt cx="2266789" cy="3611669"/>
            </a:xfrm>
          </p:grpSpPr>
          <p:sp>
            <p:nvSpPr>
              <p:cNvPr id="69" name="사각형: 둥근 모서리 60">
                <a:extLst>
                  <a:ext uri="{FF2B5EF4-FFF2-40B4-BE49-F238E27FC236}">
                    <a16:creationId xmlns:a16="http://schemas.microsoft.com/office/drawing/2014/main" id="{7269B0C1-4214-ED4C-896E-0AC9704DF498}"/>
                  </a:ext>
                </a:extLst>
              </p:cNvPr>
              <p:cNvSpPr/>
              <p:nvPr/>
            </p:nvSpPr>
            <p:spPr>
              <a:xfrm>
                <a:off x="3443401" y="1075827"/>
                <a:ext cx="2266789" cy="3611669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87379AB-8431-6841-9355-06DA731006E1}"/>
                  </a:ext>
                </a:extLst>
              </p:cNvPr>
              <p:cNvSpPr txBox="1"/>
              <p:nvPr/>
            </p:nvSpPr>
            <p:spPr>
              <a:xfrm>
                <a:off x="3504798" y="1094939"/>
                <a:ext cx="2143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UI Server</a:t>
                </a:r>
                <a:endParaRPr lang="ko-KR" altLang="en-US" sz="2000" b="1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B932143F-E3B3-D045-AC8A-03A7FD8C8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4" y="2686588"/>
            <a:ext cx="709955" cy="709955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D3487796-2B31-E140-B6C5-CA71A5D4737A}"/>
              </a:ext>
            </a:extLst>
          </p:cNvPr>
          <p:cNvGrpSpPr/>
          <p:nvPr/>
        </p:nvGrpSpPr>
        <p:grpSpPr>
          <a:xfrm rot="16200000">
            <a:off x="1127799" y="2838422"/>
            <a:ext cx="282192" cy="406287"/>
            <a:chOff x="2576022" y="2399536"/>
            <a:chExt cx="282192" cy="540769"/>
          </a:xfrm>
        </p:grpSpPr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59D0A9D3-BA96-3744-87B2-826B076D4E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D5520C59-C59A-E74D-B92A-A960B3BDBC6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그림 92" descr="창문이(가) 표시된 사진&#10;&#10;자동 생성된 설명">
            <a:extLst>
              <a:ext uri="{FF2B5EF4-FFF2-40B4-BE49-F238E27FC236}">
                <a16:creationId xmlns:a16="http://schemas.microsoft.com/office/drawing/2014/main" id="{57374893-5D7D-7A48-B54D-E3A402148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26" y="2711485"/>
            <a:ext cx="660161" cy="660161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10A0919-BE06-9E46-9681-6B5B2CE50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303" y="2664569"/>
            <a:ext cx="758354" cy="758354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763EC187-9962-CE42-8052-3CF69005BBEE}"/>
              </a:ext>
            </a:extLst>
          </p:cNvPr>
          <p:cNvGrpSpPr/>
          <p:nvPr/>
        </p:nvGrpSpPr>
        <p:grpSpPr>
          <a:xfrm rot="16200000">
            <a:off x="2443270" y="2809616"/>
            <a:ext cx="282192" cy="491608"/>
            <a:chOff x="2576022" y="2399536"/>
            <a:chExt cx="282192" cy="540769"/>
          </a:xfrm>
        </p:grpSpPr>
        <p:cxnSp>
          <p:nvCxnSpPr>
            <p:cNvPr id="97" name="꺾인 연결선[E] 96">
              <a:extLst>
                <a:ext uri="{FF2B5EF4-FFF2-40B4-BE49-F238E27FC236}">
                  <a16:creationId xmlns:a16="http://schemas.microsoft.com/office/drawing/2014/main" id="{7C63010E-C5A8-4246-85B0-5634ACE642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꺾인 연결선[E] 109">
              <a:extLst>
                <a:ext uri="{FF2B5EF4-FFF2-40B4-BE49-F238E27FC236}">
                  <a16:creationId xmlns:a16="http://schemas.microsoft.com/office/drawing/2014/main" id="{0C3DF595-FAAD-FE45-BC36-A8AFB34A325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DA9522F6-5AB4-EB4C-8A36-DB974FC5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098" y="3467047"/>
            <a:ext cx="788569" cy="725485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2EF30F3B-29BB-8344-A543-EE2D7E5D6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227" y="1936430"/>
            <a:ext cx="1481161" cy="610238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2E5B3A0A-0EE6-064B-B3EE-25C57569E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4910" y="3641034"/>
            <a:ext cx="1370525" cy="39745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22F801E0-A465-9343-A856-21DF37908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8831" y="1936430"/>
            <a:ext cx="1175135" cy="58756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E3CCB9D3-D2AF-5541-AD91-74F62EB48F00}"/>
              </a:ext>
            </a:extLst>
          </p:cNvPr>
          <p:cNvSpPr txBox="1"/>
          <p:nvPr/>
        </p:nvSpPr>
        <p:spPr>
          <a:xfrm>
            <a:off x="2324425" y="2845645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320C11-4C76-D748-B525-90F84A6F745F}"/>
              </a:ext>
            </a:extLst>
          </p:cNvPr>
          <p:cNvGrpSpPr/>
          <p:nvPr/>
        </p:nvGrpSpPr>
        <p:grpSpPr>
          <a:xfrm rot="19757196">
            <a:off x="3618783" y="2505963"/>
            <a:ext cx="1053806" cy="317213"/>
            <a:chOff x="3646842" y="2066553"/>
            <a:chExt cx="1053806" cy="317213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570FAE12-7AC3-1247-8F89-A4F4C2247E81}"/>
                </a:ext>
              </a:extLst>
            </p:cNvPr>
            <p:cNvGrpSpPr/>
            <p:nvPr/>
          </p:nvGrpSpPr>
          <p:grpSpPr>
            <a:xfrm rot="16200000">
              <a:off x="4045475" y="1728594"/>
              <a:ext cx="256539" cy="1053806"/>
              <a:chOff x="2576022" y="2399536"/>
              <a:chExt cx="282192" cy="540769"/>
            </a:xfrm>
          </p:grpSpPr>
          <p:cxnSp>
            <p:nvCxnSpPr>
              <p:cNvPr id="128" name="꺾인 연결선[E] 127">
                <a:extLst>
                  <a:ext uri="{FF2B5EF4-FFF2-40B4-BE49-F238E27FC236}">
                    <a16:creationId xmlns:a16="http://schemas.microsoft.com/office/drawing/2014/main" id="{517DD623-8EED-8540-8984-5321959C821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59E05C8A-2B24-0746-82EE-0DE41D1841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D23512F-38B4-2C44-A89E-59FCB1A0968A}"/>
                </a:ext>
              </a:extLst>
            </p:cNvPr>
            <p:cNvSpPr txBox="1"/>
            <p:nvPr/>
          </p:nvSpPr>
          <p:spPr>
            <a:xfrm>
              <a:off x="3940312" y="2066553"/>
              <a:ext cx="561587" cy="25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10D4DC-8B6B-624F-9F9D-53211212D321}"/>
              </a:ext>
            </a:extLst>
          </p:cNvPr>
          <p:cNvGrpSpPr/>
          <p:nvPr/>
        </p:nvGrpSpPr>
        <p:grpSpPr>
          <a:xfrm>
            <a:off x="5188121" y="2705989"/>
            <a:ext cx="376532" cy="617746"/>
            <a:chOff x="3253831" y="3442289"/>
            <a:chExt cx="376532" cy="617746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94BCEDCC-06A1-C84E-B0D9-E6B821B72000}"/>
                </a:ext>
              </a:extLst>
            </p:cNvPr>
            <p:cNvGrpSpPr/>
            <p:nvPr/>
          </p:nvGrpSpPr>
          <p:grpSpPr>
            <a:xfrm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3E184DE5-53B1-E045-9C61-7596AAB7322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DAD596E3-CACC-4647-9B9C-B6BFE6FCC49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C50896D-0679-644B-B75F-DFC56014CBDF}"/>
                </a:ext>
              </a:extLst>
            </p:cNvPr>
            <p:cNvSpPr txBox="1"/>
            <p:nvPr/>
          </p:nvSpPr>
          <p:spPr>
            <a:xfrm rot="5400000">
              <a:off x="3152983" y="3582654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31F6919-6376-D342-92B3-EE4C41263064}"/>
              </a:ext>
            </a:extLst>
          </p:cNvPr>
          <p:cNvGrpSpPr/>
          <p:nvPr/>
        </p:nvGrpSpPr>
        <p:grpSpPr>
          <a:xfrm rot="16200000">
            <a:off x="6312263" y="1678083"/>
            <a:ext cx="256539" cy="1053806"/>
            <a:chOff x="2576022" y="2399536"/>
            <a:chExt cx="282192" cy="540769"/>
          </a:xfrm>
        </p:grpSpPr>
        <p:cxnSp>
          <p:nvCxnSpPr>
            <p:cNvPr id="141" name="꺾인 연결선[E] 140">
              <a:extLst>
                <a:ext uri="{FF2B5EF4-FFF2-40B4-BE49-F238E27FC236}">
                  <a16:creationId xmlns:a16="http://schemas.microsoft.com/office/drawing/2014/main" id="{05F2B99E-65F4-9E4F-AE32-2E4886125D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[E] 141">
              <a:extLst>
                <a:ext uri="{FF2B5EF4-FFF2-40B4-BE49-F238E27FC236}">
                  <a16:creationId xmlns:a16="http://schemas.microsoft.com/office/drawing/2014/main" id="{C9430138-F36A-1348-B25D-989F2FB082B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170A227C-7A18-584F-95A8-4F94B3DEF864}"/>
              </a:ext>
            </a:extLst>
          </p:cNvPr>
          <p:cNvSpPr txBox="1"/>
          <p:nvPr/>
        </p:nvSpPr>
        <p:spPr>
          <a:xfrm>
            <a:off x="6207100" y="2016042"/>
            <a:ext cx="561587" cy="25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A0CEC4-C2B2-8D4C-9561-5CA77EA7B301}"/>
              </a:ext>
            </a:extLst>
          </p:cNvPr>
          <p:cNvGrpSpPr/>
          <p:nvPr/>
        </p:nvGrpSpPr>
        <p:grpSpPr>
          <a:xfrm>
            <a:off x="5009632" y="4617524"/>
            <a:ext cx="674399" cy="491608"/>
            <a:chOff x="4898795" y="4617521"/>
            <a:chExt cx="674399" cy="49160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456F171-5276-974A-A136-78BC49DE0B88}"/>
                </a:ext>
              </a:extLst>
            </p:cNvPr>
            <p:cNvGrpSpPr/>
            <p:nvPr/>
          </p:nvGrpSpPr>
          <p:grpSpPr>
            <a:xfrm rot="10800000">
              <a:off x="5098267" y="4617521"/>
              <a:ext cx="256539" cy="491608"/>
              <a:chOff x="2576022" y="2399536"/>
              <a:chExt cx="282192" cy="540769"/>
            </a:xfrm>
          </p:grpSpPr>
          <p:cxnSp>
            <p:nvCxnSpPr>
              <p:cNvPr id="145" name="꺾인 연결선[E] 144">
                <a:extLst>
                  <a:ext uri="{FF2B5EF4-FFF2-40B4-BE49-F238E27FC236}">
                    <a16:creationId xmlns:a16="http://schemas.microsoft.com/office/drawing/2014/main" id="{188890C1-2228-5442-A0C9-F3110649C4C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꺾인 연결선[E] 145">
                <a:extLst>
                  <a:ext uri="{FF2B5EF4-FFF2-40B4-BE49-F238E27FC236}">
                    <a16:creationId xmlns:a16="http://schemas.microsoft.com/office/drawing/2014/main" id="{6CC379CB-94A0-1D4F-ABE9-145771AABEC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B6653F8-5997-A544-9E40-6F9EF225A9C5}"/>
                </a:ext>
              </a:extLst>
            </p:cNvPr>
            <p:cNvSpPr txBox="1"/>
            <p:nvPr/>
          </p:nvSpPr>
          <p:spPr>
            <a:xfrm>
              <a:off x="4898795" y="4687170"/>
              <a:ext cx="674399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TCP/IP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9BED58-C1F9-F04B-93E2-DA1A727A4E3B}"/>
              </a:ext>
            </a:extLst>
          </p:cNvPr>
          <p:cNvGrpSpPr/>
          <p:nvPr/>
        </p:nvGrpSpPr>
        <p:grpSpPr>
          <a:xfrm>
            <a:off x="7345333" y="4624447"/>
            <a:ext cx="674399" cy="491608"/>
            <a:chOff x="7587788" y="4617520"/>
            <a:chExt cx="674399" cy="49160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5F1EB30-F5D0-414C-8D0B-E4864F54F864}"/>
                </a:ext>
              </a:extLst>
            </p:cNvPr>
            <p:cNvGrpSpPr/>
            <p:nvPr/>
          </p:nvGrpSpPr>
          <p:grpSpPr>
            <a:xfrm rot="10800000">
              <a:off x="7773345" y="4617520"/>
              <a:ext cx="256539" cy="491608"/>
              <a:chOff x="2576022" y="2399536"/>
              <a:chExt cx="282192" cy="540769"/>
            </a:xfrm>
          </p:grpSpPr>
          <p:cxnSp>
            <p:nvCxnSpPr>
              <p:cNvPr id="148" name="꺾인 연결선[E] 147">
                <a:extLst>
                  <a:ext uri="{FF2B5EF4-FFF2-40B4-BE49-F238E27FC236}">
                    <a16:creationId xmlns:a16="http://schemas.microsoft.com/office/drawing/2014/main" id="{219885BB-DDF7-F246-B3B6-2E563B9470B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꺾인 연결선[E] 148">
                <a:extLst>
                  <a:ext uri="{FF2B5EF4-FFF2-40B4-BE49-F238E27FC236}">
                    <a16:creationId xmlns:a16="http://schemas.microsoft.com/office/drawing/2014/main" id="{A6F578E8-AE4E-EB4D-9351-12AFD27352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F4F27B7-7023-5A40-B110-CA6B16B64DFD}"/>
                </a:ext>
              </a:extLst>
            </p:cNvPr>
            <p:cNvSpPr txBox="1"/>
            <p:nvPr/>
          </p:nvSpPr>
          <p:spPr>
            <a:xfrm>
              <a:off x="7587788" y="4675539"/>
              <a:ext cx="674399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TCP/IP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0BACD0A-2C04-2B48-817B-5E8EC78D7429}"/>
              </a:ext>
            </a:extLst>
          </p:cNvPr>
          <p:cNvGrpSpPr/>
          <p:nvPr/>
        </p:nvGrpSpPr>
        <p:grpSpPr>
          <a:xfrm rot="10800000">
            <a:off x="7546735" y="2611481"/>
            <a:ext cx="256539" cy="870914"/>
            <a:chOff x="2576022" y="2399536"/>
            <a:chExt cx="282192" cy="540769"/>
          </a:xfrm>
        </p:grpSpPr>
        <p:cxnSp>
          <p:nvCxnSpPr>
            <p:cNvPr id="153" name="꺾인 연결선[E] 152">
              <a:extLst>
                <a:ext uri="{FF2B5EF4-FFF2-40B4-BE49-F238E27FC236}">
                  <a16:creationId xmlns:a16="http://schemas.microsoft.com/office/drawing/2014/main" id="{B01D1FC8-C85C-E949-91EB-6CD11AE78D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꺾인 연결선[E] 153">
              <a:extLst>
                <a:ext uri="{FF2B5EF4-FFF2-40B4-BE49-F238E27FC236}">
                  <a16:creationId xmlns:a16="http://schemas.microsoft.com/office/drawing/2014/main" id="{6F5103B8-C5E1-A34A-8099-8757F04F1C0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B2688A0-60A3-364B-A779-E8A15E3FCB86}"/>
              </a:ext>
            </a:extLst>
          </p:cNvPr>
          <p:cNvGrpSpPr/>
          <p:nvPr/>
        </p:nvGrpSpPr>
        <p:grpSpPr>
          <a:xfrm>
            <a:off x="6044884" y="5222956"/>
            <a:ext cx="889490" cy="1004206"/>
            <a:chOff x="4977002" y="5456283"/>
            <a:chExt cx="978439" cy="1104627"/>
          </a:xfrm>
        </p:grpSpPr>
        <p:pic>
          <p:nvPicPr>
            <p:cNvPr id="156" name="그림 155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9EFBCB53-4719-8648-825D-69CEEE3B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525" y="5456283"/>
              <a:ext cx="797396" cy="797395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1CDA5E9-D182-6547-BF78-59EADF418C74}"/>
                </a:ext>
              </a:extLst>
            </p:cNvPr>
            <p:cNvSpPr txBox="1"/>
            <p:nvPr/>
          </p:nvSpPr>
          <p:spPr>
            <a:xfrm>
              <a:off x="4977002" y="6223895"/>
              <a:ext cx="978439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NAS (NFS)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5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09704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진행 사항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&amp;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계획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50AA88C-EE36-3940-85D8-0027D0EC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361194"/>
              </p:ext>
            </p:extLst>
          </p:nvPr>
        </p:nvGraphicFramePr>
        <p:xfrm>
          <a:off x="598277" y="1046668"/>
          <a:ext cx="7947444" cy="4886731"/>
        </p:xfrm>
        <a:graphic>
          <a:graphicData uri="http://schemas.openxmlformats.org/drawingml/2006/table">
            <a:tbl>
              <a:tblPr/>
              <a:tblGrid>
                <a:gridCol w="1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94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194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일정</a:t>
                      </a:r>
                      <a:r>
                        <a:rPr lang="ko-KR" altLang="en-US" sz="1000" b="1" kern="0" spc="0" baseline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수행 내용 </a:t>
                      </a:r>
                    </a:p>
                  </a:txBody>
                  <a:tcPr marL="15922" marR="15922" marT="41564" marB="4156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구 일 정</a:t>
                      </a: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Spring 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Vue.js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Keras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설계 구축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서버 구현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431727"/>
                  </a:ext>
                </a:extLst>
              </a:tr>
              <a:tr h="250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서버 구현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39869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 &amp; Spring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0024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머신 러닝 모델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859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561449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 Spring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85281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전체 테스트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보완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2416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5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66611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(DB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설계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3AF13E-2CBB-4641-B4AF-7F120B8D60E5}"/>
              </a:ext>
            </a:extLst>
          </p:cNvPr>
          <p:cNvGrpSpPr/>
          <p:nvPr/>
        </p:nvGrpSpPr>
        <p:grpSpPr>
          <a:xfrm>
            <a:off x="358395" y="870633"/>
            <a:ext cx="1102660" cy="418576"/>
            <a:chOff x="501783" y="807184"/>
            <a:chExt cx="1102660" cy="4185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56771-9664-F84C-9D0D-BE9C66ABF8F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DB 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설계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2E86B8-8176-C549-9A53-650875CDFCA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8AD0257-FC92-DE43-A609-F495CBB3D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337"/>
            <a:ext cx="9144000" cy="4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81668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시나리오 구성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FE5EA0-19C7-7444-903E-4BDD8CC3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6" y="2064122"/>
            <a:ext cx="8312727" cy="291884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12E2684-0B5C-0F45-AF22-FF6B109E18D5}"/>
              </a:ext>
            </a:extLst>
          </p:cNvPr>
          <p:cNvGrpSpPr/>
          <p:nvPr/>
        </p:nvGrpSpPr>
        <p:grpSpPr>
          <a:xfrm>
            <a:off x="358395" y="870633"/>
            <a:ext cx="1102660" cy="418576"/>
            <a:chOff x="501783" y="807184"/>
            <a:chExt cx="1102660" cy="41857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9F701D-75A8-A64A-BAE1-81E449FC3245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시나리오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DB3A351-0C67-7449-AF7F-4C90EB481D7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5438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57474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(UI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68502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메인 페이지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39BD14D-CBEC-4645-96D9-02D058E1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6" y="1173703"/>
            <a:ext cx="7557025" cy="55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574744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중간 결과물 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(UI 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89B5AC-3357-E446-B377-0D96F4F49F0B}"/>
              </a:ext>
            </a:extLst>
          </p:cNvPr>
          <p:cNvGrpSpPr/>
          <p:nvPr/>
        </p:nvGrpSpPr>
        <p:grpSpPr>
          <a:xfrm>
            <a:off x="358395" y="610749"/>
            <a:ext cx="5285168" cy="418576"/>
            <a:chOff x="501783" y="807184"/>
            <a:chExt cx="5285168" cy="418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FC010-B34F-DB41-A349-FB1252C42188}"/>
                </a:ext>
              </a:extLst>
            </p:cNvPr>
            <p:cNvSpPr txBox="1"/>
            <p:nvPr/>
          </p:nvSpPr>
          <p:spPr>
            <a:xfrm>
              <a:off x="599695" y="807184"/>
              <a:ext cx="5187256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1)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학습 데이터 선택 </a:t>
              </a: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or 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삽입 선택 페이지 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2F78F-6CBB-E148-8864-FBBF7F6AF0FF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4B78FF1-0B10-5441-AC4B-6C9A77E3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25" y="1115952"/>
            <a:ext cx="714074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16075</TotalTime>
  <Words>1457</Words>
  <Application>Microsoft Macintosh PowerPoint</Application>
  <PresentationFormat>화면 슬라이드 쇼(4:3)</PresentationFormat>
  <Paragraphs>304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Calibri</vt:lpstr>
      <vt:lpstr>Nanum Gothic ExtraBold</vt:lpstr>
      <vt:lpstr>돋움</vt:lpstr>
      <vt:lpstr>Arial</vt:lpstr>
      <vt:lpstr>맑은 고딕</vt:lpstr>
      <vt:lpstr>Calibri Light</vt:lpstr>
      <vt:lpstr>Nanum Gothic</vt:lpstr>
      <vt:lpstr>나눔명조</vt:lpstr>
      <vt:lpstr>HY중고딕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314</cp:revision>
  <cp:lastPrinted>2020-03-18T09:20:41Z</cp:lastPrinted>
  <dcterms:created xsi:type="dcterms:W3CDTF">2018-04-02T04:18:06Z</dcterms:created>
  <dcterms:modified xsi:type="dcterms:W3CDTF">2020-06-29T06:47:23Z</dcterms:modified>
</cp:coreProperties>
</file>